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sldIdLst>
    <p:sldId id="30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D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FA7726-3678-4BC1-A2B3-63026FBDB0EC}" v="11" dt="2019-11-20T17:57:18.5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67466" autoAdjust="0"/>
  </p:normalViewPr>
  <p:slideViewPr>
    <p:cSldViewPr snapToGrid="0">
      <p:cViewPr varScale="1">
        <p:scale>
          <a:sx n="67" d="100"/>
          <a:sy n="67" d="100"/>
        </p:scale>
        <p:origin x="1282" y="38"/>
      </p:cViewPr>
      <p:guideLst/>
    </p:cSldViewPr>
  </p:slideViewPr>
  <p:notesTextViewPr>
    <p:cViewPr>
      <p:scale>
        <a:sx n="1" d="1"/>
        <a:sy n="1" d="1"/>
      </p:scale>
      <p:origin x="0" y="-171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dy Izzo" userId="7d35cc00-2365-4973-9819-74c7e12e8afc" providerId="ADAL" clId="{BCFA7726-3678-4BC1-A2B3-63026FBDB0EC}"/>
    <pc:docChg chg="undo modSld">
      <pc:chgData name="Mandy Izzo" userId="7d35cc00-2365-4973-9819-74c7e12e8afc" providerId="ADAL" clId="{BCFA7726-3678-4BC1-A2B3-63026FBDB0EC}" dt="2019-11-20T17:57:34.575" v="19" actId="6549"/>
      <pc:docMkLst>
        <pc:docMk/>
      </pc:docMkLst>
      <pc:sldChg chg="modSp modNotesTx">
        <pc:chgData name="Mandy Izzo" userId="7d35cc00-2365-4973-9819-74c7e12e8afc" providerId="ADAL" clId="{BCFA7726-3678-4BC1-A2B3-63026FBDB0EC}" dt="2019-11-20T17:57:34.575" v="19" actId="6549"/>
        <pc:sldMkLst>
          <pc:docMk/>
          <pc:sldMk cId="3011136886" sldId="302"/>
        </pc:sldMkLst>
        <pc:spChg chg="mod">
          <ac:chgData name="Mandy Izzo" userId="7d35cc00-2365-4973-9819-74c7e12e8afc" providerId="ADAL" clId="{BCFA7726-3678-4BC1-A2B3-63026FBDB0EC}" dt="2019-11-20T17:57:18.551" v="18" actId="207"/>
          <ac:spMkLst>
            <pc:docMk/>
            <pc:sldMk cId="3011136886" sldId="302"/>
            <ac:spMk id="8" creationId="{B1DD3836-6FDB-48B4-A7CB-B461F758F776}"/>
          </ac:spMkLst>
        </pc:spChg>
      </pc:sldChg>
    </pc:docChg>
  </pc:docChgLst>
</pc:chgInfo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F36E6-8C7D-4DE7-979E-67A6FB4A001A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F487CE-6534-4FD3-BF99-471B00C5D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511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Vis-tools is an incredibly flexible tool to visualize spatio-temporal model output. </a:t>
            </a:r>
          </a:p>
          <a:p>
            <a:endParaRPr lang="en-US" dirty="0"/>
          </a:p>
          <a:p>
            <a:r>
              <a:rPr lang="en-US" dirty="0"/>
              <a:t>It is also model-agnostic, so while we use it mostly to look at EMOD results, it can visualize any spatial output!</a:t>
            </a:r>
          </a:p>
          <a:p>
            <a:endParaRPr lang="en-US" dirty="0"/>
          </a:p>
          <a:p>
            <a:r>
              <a:rPr lang="en-US" dirty="0"/>
              <a:t>This is extremely useful for communicating model results or even to gain a better understanding of your results. You can use it to visualize your data!</a:t>
            </a:r>
          </a:p>
          <a:p>
            <a:endParaRPr lang="en-US" dirty="0"/>
          </a:p>
          <a:p>
            <a:r>
              <a:rPr lang="en-US" dirty="0"/>
              <a:t>Getting integrated into COMPS as the spatio-temporal data viewer; also functions as a stand-alone tool</a:t>
            </a:r>
          </a:p>
          <a:p>
            <a:pPr marL="0" indent="0">
              <a:buFontTx/>
              <a:buNone/>
            </a:pPr>
            <a:endParaRPr lang="en-US" dirty="0"/>
          </a:p>
          <a:p>
            <a:r>
              <a:rPr lang="en-US"/>
              <a:t>video</a:t>
            </a:r>
            <a:r>
              <a:rPr lang="en-US" dirty="0"/>
              <a:t>: </a:t>
            </a:r>
          </a:p>
          <a:p>
            <a:pPr marL="171450" indent="-171450">
              <a:buFontTx/>
              <a:buChar char="-"/>
            </a:pPr>
            <a:r>
              <a:rPr lang="en-US" dirty="0"/>
              <a:t>Can visualize any spatial data (doesn’t have to be EMOD output) &amp; overlay timeseries information on it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Completely customizable, and Can select any of the output channels to view: customizable as to what you want color scales, 3-d structures (including size, shape, height), and other symbols to mean, so could use them to indicate starting pop, incidence, </a:t>
            </a:r>
            <a:r>
              <a:rPr lang="en-US" dirty="0" err="1"/>
              <a:t>etc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Can overlay heatmaps (ex: vector populations)</a:t>
            </a:r>
          </a:p>
          <a:p>
            <a:pPr marL="171450" indent="-171450">
              <a:buFontTx/>
              <a:buChar char="-"/>
            </a:pPr>
            <a:r>
              <a:rPr lang="en-US" dirty="0"/>
              <a:t>Select nodes (each symbol) to look at inset charts for that node (and can select what data to see)</a:t>
            </a:r>
          </a:p>
          <a:p>
            <a:pPr marL="171450" indent="-171450">
              <a:buFontTx/>
              <a:buChar char="-"/>
            </a:pPr>
            <a:r>
              <a:rPr lang="en-US" dirty="0"/>
              <a:t>Can map &amp; view migrations (zooming comets) of infected </a:t>
            </a:r>
            <a:r>
              <a:rPr lang="en-US" dirty="0" err="1"/>
              <a:t>invidiuals</a:t>
            </a:r>
            <a:r>
              <a:rPr lang="en-US" dirty="0"/>
              <a:t>, vectors, or other mobile entities</a:t>
            </a:r>
          </a:p>
          <a:p>
            <a:pPr marL="171450" indent="-171450">
              <a:buFontTx/>
              <a:buChar char="-"/>
            </a:pPr>
            <a:r>
              <a:rPr lang="en-US" dirty="0"/>
              <a:t>Can view the initiation of  health interventions or other events (ex little black x’s or triangles) &amp; see the spatial impact of the intervention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Can zoom, rotate, and select map type for background</a:t>
            </a:r>
          </a:p>
          <a:p>
            <a:pPr marL="0" indent="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None/>
            </a:pPr>
            <a:r>
              <a:rPr lang="en-US" dirty="0"/>
              <a:t>Whatever you can think of to show off, you can probably do it with vis-tools!</a:t>
            </a:r>
          </a:p>
          <a:p>
            <a:pPr marL="0" indent="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None/>
            </a:pPr>
            <a:r>
              <a:rPr lang="en-US" dirty="0"/>
              <a:t>[Combine in this info:</a:t>
            </a:r>
          </a:p>
          <a:p>
            <a:r>
              <a:rPr lang="en-US" dirty="0"/>
              <a:t>Visualization of </a:t>
            </a:r>
            <a:r>
              <a:rPr lang="en-US" dirty="0" err="1"/>
              <a:t>spatio</a:t>
            </a:r>
            <a:r>
              <a:rPr lang="en-US" dirty="0"/>
              <a:t>-temporal model output is important for the effective communication and thorough understanding of simulation results.  </a:t>
            </a:r>
          </a:p>
          <a:p>
            <a:endParaRPr lang="en-US" sz="500" dirty="0"/>
          </a:p>
          <a:p>
            <a:r>
              <a:rPr lang="en-US" b="1" dirty="0">
                <a:solidFill>
                  <a:schemeClr val="accent2"/>
                </a:solidFill>
              </a:rPr>
              <a:t>Vis-Tools</a:t>
            </a:r>
            <a:r>
              <a:rPr lang="en-US" dirty="0"/>
              <a:t> is an innovative approach that allows on-the-fly binding of simulation inputs and outputs to visual elements. This creates an interactive display of model results with multiple layered and animated data channels. </a:t>
            </a:r>
          </a:p>
          <a:p>
            <a:endParaRPr lang="en-US" sz="500" dirty="0"/>
          </a:p>
          <a:p>
            <a:pPr>
              <a:spcBef>
                <a:spcPts val="600"/>
              </a:spcBef>
            </a:pPr>
            <a:r>
              <a:rPr lang="en-US" dirty="0"/>
              <a:t>This powerful, information-rich visualization tool can be used for any geospatial dataset and will: </a:t>
            </a:r>
          </a:p>
          <a:p>
            <a:pPr marL="285750" indent="-28575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US" dirty="0"/>
              <a:t>Map migration of infected individuals, vectors, or other mobile entities</a:t>
            </a:r>
          </a:p>
          <a:p>
            <a:pPr marL="285750" indent="-28575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US" dirty="0"/>
              <a:t>Overlay timeseries data</a:t>
            </a:r>
          </a:p>
          <a:p>
            <a:pPr marL="285750" indent="-28575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US" dirty="0"/>
              <a:t>Use heatmaps, icons, 3-D structures, and color to represent virtually any data channel</a:t>
            </a:r>
          </a:p>
          <a:p>
            <a:pPr marL="0" indent="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F3DB44-AF7C-44A2-8060-D5540919CE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120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C05F7-4B34-4AD3-B525-814C54A49F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CF4E3D-955A-4711-909A-3083AD275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09DBA-1223-4F31-B99C-5ED381738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DD9AB-0830-45F0-8A5A-3F36575A4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3117D-DB58-44DA-B140-4D747B7F6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715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2C6C-7AA5-4754-A02B-8F96B9221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8CF75-C597-4D93-A4D2-7F6F32EB2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A057E-BA21-4742-99BD-89F57305E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66775-8270-42DB-99BD-0D536BE50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F2F54-5F96-4B99-99C4-D3267853A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1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EB3FA0-E30B-456B-AA17-BE9132EFB0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833CC3-503A-4B63-831D-FF084EC5D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DCCA2-B16F-4CD5-80A1-E7DDA6D76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B28A7-828B-48CC-A2E4-AEA074D08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98369-9AB1-4A22-A194-1A8D799E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854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5F65E-56DD-420C-A48B-E6D0B1BBF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65EA0-855A-405D-B31D-D06BE62A6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97E41-444A-40D0-8058-D7783642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A204C-639E-4819-9DA1-CF82C73CA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2CDAF-398F-439E-8822-26307CF2A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24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39274-A7A2-42F9-B493-80A27C0E5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6BA577-CF31-45AB-A2AC-786A741B8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0A507-7D05-49BF-B353-0E2AE1555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05018-7304-4446-BAFC-3A372C271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9C0CB-8644-43C5-A2ED-DA2676D95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04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4157E-33AE-4698-8A01-CFBFE1CE7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6F376-F9E5-4C6B-8206-0DFC6DE87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C9F0F-C5E1-4A6D-89C7-DF5CA519D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0860BA-1773-4AF6-B755-DDBB5B26D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A7E49D-57B1-4A94-A624-937788291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84A4E7-D72A-416E-B5BB-7AAEE0AA9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4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9D421-610F-447E-968F-2BCC131B0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28D98-3013-4874-9B76-5B5DA5854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152D8-A838-40FF-A92E-2549D148D8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6E50FF-0F07-46DB-A71F-4F673CB2E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51E4E9-AEAE-42C7-88A0-2FD3931603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B3FB76-9143-405A-BE71-5DDF25CCB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F01035-42C6-44C3-A469-52CE48AE3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83C62E-E0EE-4EA8-A24E-DD6C6CB56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27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43F14-8607-492C-AD9D-9B6149B0F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C2585-231B-42D7-8334-85E34C2CB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B37CB5-79CE-4213-8A5C-6F806C333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7897B2-005A-4ECA-87B3-2749C8C63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65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68271B-04B7-4838-83F4-A5C5FD782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43D49A-587A-4EBA-8D8F-322CCF9B2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C1F2FD-825A-4041-8C1D-ADC0F9A29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595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2B8E5-DC2B-4913-AE50-9CFB4DE08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7749A-FEEC-45D3-91DD-504CB820C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33C7D-4FB0-49CB-BC52-8D47D6020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296B9-049C-4B2D-AF02-5CC8B0E3B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DE89CC-627F-408C-813A-620069F5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405CFC-AD07-4CEE-A951-27A0B047E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04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488F8-C5D9-4293-ACD8-FD1B4C44A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76C4D7-5944-4808-B9EB-27AA8A3832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CE857-35ED-48DA-B619-C2F568EA3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67BA50-5FBA-4DC8-B4C5-F8555D25B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5DB60-8265-41E5-8362-0C4F6F9DD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7DA3B3-AFA8-4BAD-A01D-00675B3CA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70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3BA644-481D-4FB9-BB0E-F8399C1BE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8CAFA-C23C-46E1-9BC5-9F37E23AD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79023-A4FB-4E05-8037-C79C635A38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76063-D22D-4DAB-98B7-A010D5F647B7}" type="datetimeFigureOut">
              <a:rPr lang="en-US" smtClean="0"/>
              <a:t>11/20/2019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7A289-B415-4C4C-990D-C60D412B8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26592-6B76-44FF-8223-F8CE07BB2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3884B-5D81-415F-8E97-298F49C54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21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github.com/InstituteforDiseaseModeling/Vis-Tools/" TargetMode="External"/><Relationship Id="rId5" Type="http://schemas.openxmlformats.org/officeDocument/2006/relationships/hyperlink" Target="http://idmod.org/docs/vis-tools/" TargetMode="External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37506"/>
            <a:ext cx="12100956" cy="81939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46957" y="130629"/>
            <a:ext cx="11870872" cy="6531428"/>
          </a:xfrm>
          <a:prstGeom prst="rect">
            <a:avLst/>
          </a:prstGeom>
          <a:noFill/>
          <a:ln w="571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DD3836-6FDB-48B4-A7CB-B461F758F776}"/>
              </a:ext>
            </a:extLst>
          </p:cNvPr>
          <p:cNvSpPr txBox="1"/>
          <p:nvPr/>
        </p:nvSpPr>
        <p:spPr>
          <a:xfrm>
            <a:off x="479105" y="424543"/>
            <a:ext cx="12043715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Vis-Tools	</a:t>
            </a:r>
            <a:r>
              <a:rPr lang="en-US" dirty="0">
                <a:solidFill>
                  <a:srgbClr val="5DD5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http://idmod.org/docs/vis-tools/</a:t>
            </a:r>
            <a:r>
              <a:rPr lang="en-US" dirty="0">
                <a:solidFill>
                  <a:srgbClr val="5DD5FF"/>
                </a:solidFill>
              </a:rPr>
              <a:t>	</a:t>
            </a:r>
            <a:r>
              <a:rPr lang="en-US" dirty="0">
                <a:solidFill>
                  <a:srgbClr val="5DD5F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https://github.com/InstituteforDiseaseModeling/Vis-Tools/</a:t>
            </a:r>
            <a:endParaRPr lang="en-US" dirty="0">
              <a:solidFill>
                <a:srgbClr val="5DD5FF"/>
              </a:solidFill>
            </a:endParaRPr>
          </a:p>
        </p:txBody>
      </p:sp>
      <p:pic>
        <p:nvPicPr>
          <p:cNvPr id="5" name="Symposium2018_v1">
            <a:hlinkClick r:id="" action="ppaction://media"/>
            <a:extLst>
              <a:ext uri="{FF2B5EF4-FFF2-40B4-BE49-F238E27FC236}">
                <a16:creationId xmlns:a16="http://schemas.microsoft.com/office/drawing/2014/main" id="{9F9A5AA4-57B1-4892-9781-AFC3E0981B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13920" y="1212656"/>
            <a:ext cx="9228563" cy="52192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Left Brace 2">
            <a:extLst>
              <a:ext uri="{FF2B5EF4-FFF2-40B4-BE49-F238E27FC236}">
                <a16:creationId xmlns:a16="http://schemas.microsoft.com/office/drawing/2014/main" id="{D030E587-43C6-48A3-877C-B4E7EBF9E79F}"/>
              </a:ext>
            </a:extLst>
          </p:cNvPr>
          <p:cNvSpPr/>
          <p:nvPr/>
        </p:nvSpPr>
        <p:spPr>
          <a:xfrm>
            <a:off x="1265478" y="1447859"/>
            <a:ext cx="196776" cy="1392382"/>
          </a:xfrm>
          <a:prstGeom prst="leftBrac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FD6FCC15-37BE-40C0-B018-300F4DF3B1CA}"/>
              </a:ext>
            </a:extLst>
          </p:cNvPr>
          <p:cNvSpPr/>
          <p:nvPr/>
        </p:nvSpPr>
        <p:spPr>
          <a:xfrm>
            <a:off x="1265478" y="2882917"/>
            <a:ext cx="196776" cy="1091658"/>
          </a:xfrm>
          <a:prstGeom prst="leftBrac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FCA6F45A-87DB-4D21-A093-4722A6C46852}"/>
              </a:ext>
            </a:extLst>
          </p:cNvPr>
          <p:cNvSpPr/>
          <p:nvPr/>
        </p:nvSpPr>
        <p:spPr>
          <a:xfrm>
            <a:off x="1261389" y="4018002"/>
            <a:ext cx="200865" cy="557958"/>
          </a:xfrm>
          <a:prstGeom prst="leftBrac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F9855D62-8393-44FF-9182-7CD923AD1CFA}"/>
              </a:ext>
            </a:extLst>
          </p:cNvPr>
          <p:cNvSpPr/>
          <p:nvPr/>
        </p:nvSpPr>
        <p:spPr>
          <a:xfrm>
            <a:off x="10693809" y="1230789"/>
            <a:ext cx="135132" cy="195448"/>
          </a:xfrm>
          <a:prstGeom prst="rightBrac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352E6368-F04E-4431-8201-97825A0D1ECD}"/>
              </a:ext>
            </a:extLst>
          </p:cNvPr>
          <p:cNvSpPr/>
          <p:nvPr/>
        </p:nvSpPr>
        <p:spPr>
          <a:xfrm>
            <a:off x="10703458" y="1509045"/>
            <a:ext cx="111186" cy="760006"/>
          </a:xfrm>
          <a:prstGeom prst="rightBrac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4B093D11-4F4B-4AF8-91F9-695FDA1F019B}"/>
              </a:ext>
            </a:extLst>
          </p:cNvPr>
          <p:cNvSpPr/>
          <p:nvPr/>
        </p:nvSpPr>
        <p:spPr>
          <a:xfrm>
            <a:off x="10684802" y="2352260"/>
            <a:ext cx="203319" cy="3867565"/>
          </a:xfrm>
          <a:prstGeom prst="rightBrac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F56093-E6F0-4987-B2FD-7410B1DFE934}"/>
              </a:ext>
            </a:extLst>
          </p:cNvPr>
          <p:cNvSpPr txBox="1"/>
          <p:nvPr/>
        </p:nvSpPr>
        <p:spPr>
          <a:xfrm>
            <a:off x="301074" y="1729771"/>
            <a:ext cx="10705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</a:rPr>
              <a:t>Nodes layer controls</a:t>
            </a:r>
          </a:p>
          <a:p>
            <a:pPr>
              <a:lnSpc>
                <a:spcPct val="200000"/>
              </a:lnSpc>
            </a:pPr>
            <a:endParaRPr lang="en-US" sz="1200" b="1" dirty="0">
              <a:solidFill>
                <a:schemeClr val="accent2"/>
              </a:solidFill>
            </a:endParaRPr>
          </a:p>
          <a:p>
            <a:r>
              <a:rPr lang="en-US" sz="1400" b="1" dirty="0">
                <a:solidFill>
                  <a:schemeClr val="accent2"/>
                </a:solidFill>
              </a:rPr>
              <a:t>Bindings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19310F-915B-49D3-A5FF-2247B1FAE643}"/>
              </a:ext>
            </a:extLst>
          </p:cNvPr>
          <p:cNvSpPr txBox="1"/>
          <p:nvPr/>
        </p:nvSpPr>
        <p:spPr>
          <a:xfrm>
            <a:off x="301074" y="3199279"/>
            <a:ext cx="10705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</a:rPr>
              <a:t>Heatmap layer controls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C8F61E-B1CC-4419-AB2F-CFB12C03B1C5}"/>
              </a:ext>
            </a:extLst>
          </p:cNvPr>
          <p:cNvSpPr txBox="1"/>
          <p:nvPr/>
        </p:nvSpPr>
        <p:spPr>
          <a:xfrm>
            <a:off x="301074" y="4052740"/>
            <a:ext cx="1070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</a:rPr>
              <a:t>Other layers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5CC49A-653E-4C19-B221-AEB499E73928}"/>
              </a:ext>
            </a:extLst>
          </p:cNvPr>
          <p:cNvSpPr txBox="1"/>
          <p:nvPr/>
        </p:nvSpPr>
        <p:spPr>
          <a:xfrm>
            <a:off x="10989622" y="1162505"/>
            <a:ext cx="1070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</a:rPr>
              <a:t>Transport controls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A265F7-8DD4-4ABD-A11C-E4BA52603707}"/>
              </a:ext>
            </a:extLst>
          </p:cNvPr>
          <p:cNvSpPr txBox="1"/>
          <p:nvPr/>
        </p:nvSpPr>
        <p:spPr>
          <a:xfrm>
            <a:off x="10989622" y="1673900"/>
            <a:ext cx="10705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</a:rPr>
              <a:t>Node info (when selected)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51A866-F7A2-493E-B4DB-B08BD6715A95}"/>
              </a:ext>
            </a:extLst>
          </p:cNvPr>
          <p:cNvSpPr txBox="1"/>
          <p:nvPr/>
        </p:nvSpPr>
        <p:spPr>
          <a:xfrm>
            <a:off x="10989622" y="3921543"/>
            <a:ext cx="10705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</a:rPr>
              <a:t>Per-node inset charts (when selected)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07CDCB-18A7-4EAB-A49A-9B1F1C7A3683}"/>
              </a:ext>
            </a:extLst>
          </p:cNvPr>
          <p:cNvSpPr txBox="1"/>
          <p:nvPr/>
        </p:nvSpPr>
        <p:spPr>
          <a:xfrm>
            <a:off x="1458165" y="6354280"/>
            <a:ext cx="2194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</a:rPr>
              <a:t>Timeline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674E0D-7E72-461E-ACFB-76B96FBC858D}"/>
              </a:ext>
            </a:extLst>
          </p:cNvPr>
          <p:cNvSpPr txBox="1"/>
          <p:nvPr/>
        </p:nvSpPr>
        <p:spPr>
          <a:xfrm>
            <a:off x="10888122" y="5001410"/>
            <a:ext cx="10705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/>
                </a:solidFill>
              </a:rPr>
              <a:t>Data summary graphs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CA89E40-98DE-412C-8954-05ED5064E84A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10527878" y="5370742"/>
            <a:ext cx="360244" cy="691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974D855-01FC-4164-B39D-87B378CB35C4}"/>
              </a:ext>
            </a:extLst>
          </p:cNvPr>
          <p:cNvCxnSpPr/>
          <p:nvPr/>
        </p:nvCxnSpPr>
        <p:spPr>
          <a:xfrm>
            <a:off x="2255917" y="6492779"/>
            <a:ext cx="1583703" cy="0"/>
          </a:xfrm>
          <a:prstGeom prst="straightConnector1">
            <a:avLst/>
          </a:prstGeom>
          <a:ln w="28575"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7C8CD3F-A8D6-46EE-B8F9-6B3F6E9F65C4}"/>
              </a:ext>
            </a:extLst>
          </p:cNvPr>
          <p:cNvSpPr txBox="1"/>
          <p:nvPr/>
        </p:nvSpPr>
        <p:spPr>
          <a:xfrm>
            <a:off x="3968804" y="1249589"/>
            <a:ext cx="5157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http://idmod.org/docs/vis-tools</a:t>
            </a:r>
          </a:p>
        </p:txBody>
      </p:sp>
    </p:spTree>
    <p:extLst>
      <p:ext uri="{BB962C8B-B14F-4D97-AF65-F5344CB8AC3E}">
        <p14:creationId xmlns:p14="http://schemas.microsoft.com/office/powerpoint/2010/main" val="301113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CFC3CFD6FFD741B4C8E43751025F4D" ma:contentTypeVersion="13" ma:contentTypeDescription="Create a new document." ma:contentTypeScope="" ma:versionID="7039f24d4af829737ee8cb4d6ab3afc9">
  <xsd:schema xmlns:xsd="http://www.w3.org/2001/XMLSchema" xmlns:xs="http://www.w3.org/2001/XMLSchema" xmlns:p="http://schemas.microsoft.com/office/2006/metadata/properties" xmlns:ns3="35eded4a-89d5-4eca-8a6e-324808860e0f" xmlns:ns4="c1601319-a8b0-44ff-ba0c-cb213867dfa2" targetNamespace="http://schemas.microsoft.com/office/2006/metadata/properties" ma:root="true" ma:fieldsID="67fe5d39c130777f11d8b5bcb095edc1" ns3:_="" ns4:_="">
    <xsd:import namespace="35eded4a-89d5-4eca-8a6e-324808860e0f"/>
    <xsd:import namespace="c1601319-a8b0-44ff-ba0c-cb213867dfa2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Location" minOccurs="0"/>
                <xsd:element ref="ns4:MediaServiceOCR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eded4a-89d5-4eca-8a6e-324808860e0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601319-a8b0-44ff-ba0c-cb213867df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470A764-F0A9-4C88-B511-DB1BB941A9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eded4a-89d5-4eca-8a6e-324808860e0f"/>
    <ds:schemaRef ds:uri="c1601319-a8b0-44ff-ba0c-cb213867df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035F60-9110-49E0-AA00-324C033765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51748E1-5BAD-426E-AC99-E221A22611C5}">
  <ds:schemaRefs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35eded4a-89d5-4eca-8a6e-324808860e0f"/>
    <ds:schemaRef ds:uri="http://schemas.microsoft.com/office/2006/documentManagement/types"/>
    <ds:schemaRef ds:uri="c1601319-a8b0-44ff-ba0c-cb213867dfa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401</Words>
  <Application>Microsoft Office PowerPoint</Application>
  <PresentationFormat>Widescreen</PresentationFormat>
  <Paragraphs>41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Mandy Izzo</dc:creator>
  <cp:lastModifiedBy>Mandy Izzo</cp:lastModifiedBy>
  <cp:revision>1</cp:revision>
  <dcterms:created xsi:type="dcterms:W3CDTF">2019-11-20T17:54:05Z</dcterms:created>
  <dcterms:modified xsi:type="dcterms:W3CDTF">2019-11-20T17:57:38Z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0x0101006FCFC3CFD6FFD741B4C8E43751025F4D</vt:lpwstr>
  </property>
</Properties>
</file>

<file path=docProps/thumbnail.jpeg>
</file>